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64A"/>
    <a:srgbClr val="08045C"/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ученика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ЗБУЊУЈЕ</c:v>
                </c:pt>
                <c:pt idx="1">
                  <c:v>ОДГОВАРА</c:v>
                </c:pt>
                <c:pt idx="2">
                  <c:v>НЕ ОДГОВАРА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</c:v>
                </c:pt>
                <c:pt idx="1">
                  <c:v>0.55000000000000004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18816"/>
        <c:axId val="32020352"/>
      </c:barChart>
      <c:catAx>
        <c:axId val="32018816"/>
        <c:scaling>
          <c:orientation val="minMax"/>
        </c:scaling>
        <c:delete val="0"/>
        <c:axPos val="l"/>
        <c:majorTickMark val="out"/>
        <c:minorTickMark val="none"/>
        <c:tickLblPos val="nextTo"/>
        <c:crossAx val="32020352"/>
        <c:crosses val="autoZero"/>
        <c:auto val="1"/>
        <c:lblAlgn val="ctr"/>
        <c:lblOffset val="100"/>
        <c:noMultiLvlLbl val="0"/>
      </c:catAx>
      <c:valAx>
        <c:axId val="32020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2018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5537735849056609"/>
          <c:y val="7.129594413092629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ученика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ПРЕСЛИШАВАЊЕ </c:v>
                </c:pt>
                <c:pt idx="1">
                  <c:v>ПОМОЋ ПРИ УЧЕЊУ НОВОГ ГРАДИВА</c:v>
                </c:pt>
                <c:pt idx="2">
                  <c:v>ДОМАЋИ ЗАДАЦИ</c:v>
                </c:pt>
                <c:pt idx="3">
                  <c:v>ТЕХНИЧКА ПОМОЋ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41</c:v>
                </c:pt>
                <c:pt idx="2">
                  <c:v>26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ученика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sr-Cyrl-RS" smtClean="0"/>
                      <a:t>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sr-Cyrl-RS" smtClean="0"/>
                      <a:t>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 сат</c:v>
                </c:pt>
                <c:pt idx="1">
                  <c:v>2-3 сата</c:v>
                </c:pt>
                <c:pt idx="2">
                  <c:v>3-4 сата</c:v>
                </c:pt>
                <c:pt idx="3">
                  <c:v>4-5 сати</c:v>
                </c:pt>
                <c:pt idx="4">
                  <c:v>5-6 сати</c:v>
                </c:pt>
                <c:pt idx="5">
                  <c:v>више од 6 сати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d\-mmm">
                  <c:v>12.5</c:v>
                </c:pt>
                <c:pt idx="1">
                  <c:v>37.5</c:v>
                </c:pt>
                <c:pt idx="2" formatCode="d\-mmm">
                  <c:v>22.5</c:v>
                </c:pt>
                <c:pt idx="3">
                  <c:v>15</c:v>
                </c:pt>
                <c:pt idx="4">
                  <c:v>5</c:v>
                </c:pt>
                <c:pt idx="5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61248"/>
        <c:axId val="32262784"/>
      </c:barChart>
      <c:catAx>
        <c:axId val="32261248"/>
        <c:scaling>
          <c:orientation val="minMax"/>
        </c:scaling>
        <c:delete val="0"/>
        <c:axPos val="l"/>
        <c:majorTickMark val="out"/>
        <c:minorTickMark val="none"/>
        <c:tickLblPos val="nextTo"/>
        <c:crossAx val="32262784"/>
        <c:crosses val="autoZero"/>
        <c:auto val="1"/>
        <c:lblAlgn val="ctr"/>
        <c:lblOffset val="100"/>
        <c:noMultiLvlLbl val="0"/>
      </c:catAx>
      <c:valAx>
        <c:axId val="32262784"/>
        <c:scaling>
          <c:orientation val="minMax"/>
        </c:scaling>
        <c:delete val="1"/>
        <c:axPos val="b"/>
        <c:majorGridlines/>
        <c:numFmt formatCode="d\-mmm" sourceLinked="1"/>
        <c:majorTickMark val="out"/>
        <c:minorTickMark val="none"/>
        <c:tickLblPos val="nextTo"/>
        <c:crossAx val="3226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345230"/>
            <a:ext cx="8246070" cy="1221640"/>
          </a:xfrm>
        </p:spPr>
        <p:txBody>
          <a:bodyPr>
            <a:noAutofit/>
          </a:bodyPr>
          <a:lstStyle/>
          <a:p>
            <a:r>
              <a:rPr lang="sr-Cyrl-RS" dirty="0" smtClean="0"/>
              <a:t>Анкета за ученике 5.р.</a:t>
            </a:r>
            <a:br>
              <a:rPr lang="sr-Cyrl-RS" dirty="0" smtClean="0"/>
            </a:br>
            <a:r>
              <a:rPr lang="sr-Cyrl-RS" dirty="0" smtClean="0"/>
              <a:t>Настава по комбинованом моделу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719575"/>
            <a:ext cx="7940660" cy="1068935"/>
          </a:xfrm>
        </p:spPr>
        <p:txBody>
          <a:bodyPr>
            <a:noAutofit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ОШ“Бранислав Нушић“ Смедерево</a:t>
            </a:r>
          </a:p>
          <a:p>
            <a:r>
              <a:rPr lang="sr-Cyrl-RS" dirty="0" smtClean="0"/>
              <a:t>Октобар 2020.г.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77079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ДА 88%</a:t>
            </a:r>
            <a:br>
              <a:rPr lang="sr-Cyrl-RS" dirty="0" smtClean="0"/>
            </a:br>
            <a:r>
              <a:rPr lang="sr-Cyrl-RS" dirty="0" smtClean="0"/>
              <a:t>НЕ  4%</a:t>
            </a:r>
            <a:br>
              <a:rPr lang="sr-Cyrl-RS" dirty="0" smtClean="0"/>
            </a:br>
            <a:r>
              <a:rPr lang="sr-Cyrl-RS" dirty="0" smtClean="0"/>
              <a:t>Без одговора 8%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18179"/>
            <a:ext cx="7772400" cy="1588721"/>
          </a:xfrm>
        </p:spPr>
        <p:txBody>
          <a:bodyPr>
            <a:normAutofit/>
          </a:bodyPr>
          <a:lstStyle/>
          <a:p>
            <a:r>
              <a:rPr lang="sr-Cyrl-RS" sz="4400" b="1" dirty="0" smtClean="0">
                <a:solidFill>
                  <a:schemeClr val="accent6">
                    <a:lumMod val="50000"/>
                  </a:schemeClr>
                </a:solidFill>
              </a:rPr>
              <a:t>Да ли су наставници доступни за питања и консултације?</a:t>
            </a:r>
            <a:endParaRPr lang="sr-Latn-R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4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4"/>
            <a:ext cx="8229600" cy="68488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ШТА ЈЕ НАЈБОЉЕ ОВЕ ШКОЛСКЕ ГОДИНЕ?</a:t>
            </a:r>
            <a:endParaRPr lang="sr-Latn-R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Што уопште идемо у школу-7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Нови предмети -7</a:t>
            </a:r>
            <a:endParaRPr lang="sr-Latn-RS" dirty="0"/>
          </a:p>
        </p:txBody>
      </p:sp>
      <p:pic>
        <p:nvPicPr>
          <p:cNvPr id="1026" name="Picture 2" descr="C:\Users\Mara\Desktop\images (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5" y="3276296"/>
            <a:ext cx="3975673" cy="3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a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3" y="3299412"/>
            <a:ext cx="4281827" cy="303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Друштво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Наставници</a:t>
            </a:r>
            <a:endParaRPr lang="sr-Latn-RS" dirty="0"/>
          </a:p>
        </p:txBody>
      </p:sp>
      <p:pic>
        <p:nvPicPr>
          <p:cNvPr id="2051" name="Picture 3" descr="D:\FOTO\Fotografije za izvestaje\20150529_1736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3351560"/>
            <a:ext cx="4122737" cy="25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a\Desktop\download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68" y="3369130"/>
            <a:ext cx="4117467" cy="250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74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Више времена за учење-4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Измешана одељења-3</a:t>
            </a:r>
            <a:endParaRPr lang="sr-Latn-RS" dirty="0"/>
          </a:p>
        </p:txBody>
      </p:sp>
      <p:pic>
        <p:nvPicPr>
          <p:cNvPr id="3074" name="Picture 2" descr="C:\Users\Mara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3123590"/>
            <a:ext cx="3359509" cy="307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a\Desktop\download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5" y="3017364"/>
            <a:ext cx="3817625" cy="316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4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Не иде се сваки дан у школу-3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Час од 30 минута-3</a:t>
            </a:r>
            <a:endParaRPr lang="sr-Latn-RS" dirty="0"/>
          </a:p>
        </p:txBody>
      </p:sp>
      <p:pic>
        <p:nvPicPr>
          <p:cNvPr id="4098" name="Picture 2" descr="C:\Users\Mara\Desktop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3141673"/>
            <a:ext cx="3664920" cy="288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ara\Desktop\download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4" y="3123590"/>
            <a:ext cx="3512215" cy="290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51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Седим сам у клупи-1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Блажи критеријуми оцењивања-1</a:t>
            </a:r>
            <a:endParaRPr lang="sr-Latn-RS" dirty="0"/>
          </a:p>
        </p:txBody>
      </p:sp>
      <p:pic>
        <p:nvPicPr>
          <p:cNvPr id="7" name="Picture 3" descr="C:\Users\Mara\Desktop\download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820" y="3276295"/>
            <a:ext cx="2901395" cy="259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Mara\Desktop\download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5" y="3276296"/>
            <a:ext cx="3054100" cy="25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76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91623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ПРЕДЛОЗИ УЧЕНИКА ЗА УНАПРЕЂЕЊЕ НАСТАВЕ НА ДАЉИНУ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4"/>
            <a:ext cx="8076895" cy="3817625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-Часови преко </a:t>
            </a:r>
            <a:r>
              <a:rPr lang="sr-Latn-RS" dirty="0" smtClean="0"/>
              <a:t>ZOOM </a:t>
            </a:r>
            <a:r>
              <a:rPr lang="sr-Cyrl-RS" dirty="0" smtClean="0"/>
              <a:t>апликације -13</a:t>
            </a:r>
          </a:p>
          <a:p>
            <a:r>
              <a:rPr lang="sr-Cyrl-RS" dirty="0" smtClean="0"/>
              <a:t>Свакодневни долазак у школу -5</a:t>
            </a:r>
          </a:p>
          <a:p>
            <a:r>
              <a:rPr lang="sr-Cyrl-RS" dirty="0" smtClean="0"/>
              <a:t>Једна недеља у школи, једна недеља </a:t>
            </a:r>
            <a:r>
              <a:rPr lang="sr-Latn-RS" dirty="0" smtClean="0"/>
              <a:t>online -3</a:t>
            </a:r>
          </a:p>
          <a:p>
            <a:r>
              <a:rPr lang="sr-Cyrl-RS" dirty="0" smtClean="0"/>
              <a:t>Час 45 минута -3</a:t>
            </a:r>
          </a:p>
          <a:p>
            <a:r>
              <a:rPr lang="sr-Cyrl-RS" dirty="0" smtClean="0"/>
              <a:t>Да наши наставници снимају РТС часове -2</a:t>
            </a:r>
          </a:p>
          <a:p>
            <a:r>
              <a:rPr lang="sr-Cyrl-RS" dirty="0" smtClean="0"/>
              <a:t>Више квизова и видео материјала</a:t>
            </a:r>
          </a:p>
          <a:p>
            <a:r>
              <a:rPr lang="sr-Cyrl-R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Више стрпљења и нежности у раду са децом </a:t>
            </a:r>
            <a:r>
              <a:rPr lang="sr-Cyrl-RS" dirty="0" smtClean="0"/>
              <a:t>-1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sr-Latn-RS" dirty="0"/>
          </a:p>
        </p:txBody>
      </p:sp>
      <p:pic>
        <p:nvPicPr>
          <p:cNvPr id="6147" name="Picture 3" descr="C:\Users\Mar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770" y="5599806"/>
            <a:ext cx="1679754" cy="125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65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Захваљујемо се на сарадњи!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Психолог Маријана В. и педагог Гордана М.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6376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Узорак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анкети је учествовало 80 од 87 ученика 5.разреда , 92% </a:t>
            </a:r>
          </a:p>
          <a:p>
            <a:r>
              <a:rPr lang="sr-Cyrl-RS" dirty="0" smtClean="0"/>
              <a:t>Захваљујемо се одељењским старешинама на помоћи у изради анкете!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916230"/>
          </a:xfrm>
        </p:spPr>
        <p:txBody>
          <a:bodyPr>
            <a:noAutofit/>
          </a:bodyPr>
          <a:lstStyle/>
          <a:p>
            <a:r>
              <a:rPr lang="sr-Cyrl-RS" sz="2800" b="1" dirty="0" smtClean="0"/>
              <a:t>ДОЛАЗАК НА НАСТАВУ СВАКОГ ДРУГОГ ДАНА, ПО КОМБИНОВАНОМ МОДЕЛУ</a:t>
            </a:r>
            <a:endParaRPr lang="sr-Latn-R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4"/>
            <a:ext cx="8076895" cy="3817625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               </a:t>
            </a:r>
            <a:endParaRPr lang="sr-Latn-R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46638227"/>
              </p:ext>
            </p:extLst>
          </p:nvPr>
        </p:nvGraphicFramePr>
        <p:xfrm>
          <a:off x="1524000" y="2360064"/>
          <a:ext cx="6096000" cy="310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65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САДРЖАЈЕ У </a:t>
            </a:r>
            <a:r>
              <a:rPr lang="sr-Latn-RS" b="1" dirty="0" smtClean="0"/>
              <a:t>GOOGLE </a:t>
            </a:r>
            <a:r>
              <a:rPr lang="sr-Cyrl-RS" b="1" dirty="0" smtClean="0"/>
              <a:t>УЧИОНИЦИ 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4400" dirty="0" smtClean="0"/>
              <a:t>РЕДОВНО ПРАТИ </a:t>
            </a:r>
            <a:r>
              <a:rPr lang="sr-Cyrl-RS" sz="4400" b="1" dirty="0" smtClean="0"/>
              <a:t>88%</a:t>
            </a:r>
            <a:r>
              <a:rPr lang="sr-Cyrl-RS" sz="4400" dirty="0" smtClean="0"/>
              <a:t> УЧЕНИКА</a:t>
            </a:r>
          </a:p>
          <a:p>
            <a:r>
              <a:rPr lang="sr-Cyrl-RS" sz="4000" dirty="0" smtClean="0"/>
              <a:t>ПОВРЕМЕНО ПРАТИ </a:t>
            </a:r>
            <a:r>
              <a:rPr lang="sr-Cyrl-RS" sz="4000" b="1" dirty="0" smtClean="0"/>
              <a:t>12%</a:t>
            </a:r>
            <a:r>
              <a:rPr lang="sr-Cyrl-RS" sz="4000" dirty="0" smtClean="0"/>
              <a:t> УЧЕНИКА</a:t>
            </a:r>
          </a:p>
          <a:p>
            <a:endParaRPr lang="sr-Latn-RS" sz="4000" dirty="0"/>
          </a:p>
        </p:txBody>
      </p:sp>
      <p:pic>
        <p:nvPicPr>
          <p:cNvPr id="1026" name="Picture 2" descr="C:\Users\Mara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1925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91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РТС ЧАСОВЕ 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РЕДОВНО ПРАТИ </a:t>
            </a:r>
            <a:r>
              <a:rPr lang="sr-Cyrl-RS" sz="4400" b="1" dirty="0" smtClean="0"/>
              <a:t>61%</a:t>
            </a:r>
            <a:r>
              <a:rPr lang="sr-Cyrl-RS" dirty="0" smtClean="0"/>
              <a:t> УЧЕНИКА</a:t>
            </a:r>
          </a:p>
          <a:p>
            <a:r>
              <a:rPr lang="sr-Cyrl-RS" dirty="0" smtClean="0"/>
              <a:t>ПОВРЕМЕНО ПРАТИ </a:t>
            </a:r>
            <a:r>
              <a:rPr lang="sr-Cyrl-RS" sz="4400" b="1" dirty="0" smtClean="0"/>
              <a:t>36%</a:t>
            </a:r>
            <a:r>
              <a:rPr lang="sr-Cyrl-RS" dirty="0" smtClean="0"/>
              <a:t> УЧЕНИКА</a:t>
            </a:r>
          </a:p>
          <a:p>
            <a:r>
              <a:rPr lang="sr-Cyrl-RS" dirty="0" smtClean="0"/>
              <a:t>НЕ ПРАТИ </a:t>
            </a:r>
            <a:r>
              <a:rPr lang="sr-Cyrl-RS" sz="4400" b="1" dirty="0" smtClean="0"/>
              <a:t>3%</a:t>
            </a:r>
            <a:r>
              <a:rPr lang="sr-Cyrl-RS" dirty="0" smtClean="0"/>
              <a:t> УЧЕНИКА</a:t>
            </a:r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Latn-RS" dirty="0"/>
          </a:p>
        </p:txBody>
      </p:sp>
      <p:pic>
        <p:nvPicPr>
          <p:cNvPr id="2050" name="Picture 2" descr="C:\Users\Mar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6" y="4286330"/>
            <a:ext cx="2137870" cy="160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76352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ПОМОЋ РОДИТЕЉА И ДРУГИХ ЧЛАНОВА ПОРОДИЦЕ</a:t>
            </a:r>
            <a:endParaRPr lang="sr-Latn-R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744010"/>
              </p:ext>
            </p:extLst>
          </p:nvPr>
        </p:nvGraphicFramePr>
        <p:xfrm>
          <a:off x="601663" y="1901825"/>
          <a:ext cx="8077200" cy="427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85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76352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ВРЕМЕ ПОСВЕЋЕНО УЧЕЊУ ДАНИМА КАДА НЕМА ЧАСОВА У ШКОЛИ</a:t>
            </a:r>
            <a:endParaRPr lang="sr-Latn-R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732245"/>
              </p:ext>
            </p:extLst>
          </p:nvPr>
        </p:nvGraphicFramePr>
        <p:xfrm>
          <a:off x="601663" y="2206625"/>
          <a:ext cx="8077200" cy="397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99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763525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КОЈИ ПРЕДМЕТ ЈЕ НАЈТЕЖЕ ПРАТИТИ </a:t>
            </a:r>
            <a:r>
              <a:rPr lang="sr-Latn-RS" b="1" dirty="0" smtClean="0"/>
              <a:t>ONLINE?</a:t>
            </a:r>
            <a:endParaRPr lang="sr-Latn-R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73133"/>
              </p:ext>
            </p:extLst>
          </p:nvPr>
        </p:nvGraphicFramePr>
        <p:xfrm>
          <a:off x="601663" y="2360613"/>
          <a:ext cx="80772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287"/>
                <a:gridCol w="1527050"/>
                <a:gridCol w="41068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Наставни</a:t>
                      </a:r>
                      <a:r>
                        <a:rPr lang="sr-Cyrl-RS" baseline="0" dirty="0" smtClean="0"/>
                        <a:t> предмет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гласова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Разлог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Математика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Много садржаја за писање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Српски језик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Наставници брзо говоре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Енглески језик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Није наведен разлог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Техника и технологија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Обимни домаћи задаци, строга наставница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Географија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Више лекција у току једног часа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Информатика и рачунарство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Недостатак рачунара 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Музичка култура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Много домаћих задатака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Историја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Није наведен разлог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Биологија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Није наведен разлог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81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91623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КОЈИ ЈЕ НАЈВЕЋИ ПРОБЛЕМ У НАСТАВИ ОВЕ ШКОЛСКЕ ГОДИНЕ?</a:t>
            </a:r>
            <a:endParaRPr lang="sr-Latn-R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951772"/>
              </p:ext>
            </p:extLst>
          </p:nvPr>
        </p:nvGraphicFramePr>
        <p:xfrm>
          <a:off x="1365195" y="2665475"/>
          <a:ext cx="534467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035"/>
                <a:gridCol w="1221640"/>
              </a:tblGrid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МАСКЕ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Latn-RS" dirty="0" smtClean="0"/>
                        <a:t>ONLINE </a:t>
                      </a:r>
                      <a:r>
                        <a:rPr lang="sr-Cyrl-RS" dirty="0" smtClean="0"/>
                        <a:t>НАСТАВА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РТС ЧАСОВИ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НЕ ИДЕМО СВАКИ ДАН У ШКОЛУ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ПОМЕШАНА ОДЕЉЕЊА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МНОГО ДОМАЋИХ ЗАДАТАКА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ВИШЕ РАДИМ КОД КУЋЕ НЕГО У ШКОЛИ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</a:tr>
              <a:tr h="322377">
                <a:tc>
                  <a:txBody>
                    <a:bodyPr/>
                    <a:lstStyle/>
                    <a:p>
                      <a:pPr algn="l"/>
                      <a:r>
                        <a:rPr lang="sr-Cyrl-RS" dirty="0" smtClean="0"/>
                        <a:t>СЕДИМ</a:t>
                      </a:r>
                      <a:r>
                        <a:rPr lang="sr-Cyrl-RS" baseline="0" dirty="0" smtClean="0"/>
                        <a:t> САМ У КЛУПИ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44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343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Анкета за ученике 5.р. Настава по комбинованом моделу</vt:lpstr>
      <vt:lpstr>Узорак</vt:lpstr>
      <vt:lpstr>ДОЛАЗАК НА НАСТАВУ СВАКОГ ДРУГОГ ДАНА, ПО КОМБИНОВАНОМ МОДЕЛУ</vt:lpstr>
      <vt:lpstr>САДРЖАЈЕ У GOOGLE УЧИОНИЦИ </vt:lpstr>
      <vt:lpstr>РТС ЧАСОВЕ </vt:lpstr>
      <vt:lpstr>ПОМОЋ РОДИТЕЉА И ДРУГИХ ЧЛАНОВА ПОРОДИЦЕ</vt:lpstr>
      <vt:lpstr>ВРЕМЕ ПОСВЕЋЕНО УЧЕЊУ ДАНИМА КАДА НЕМА ЧАСОВА У ШКОЛИ</vt:lpstr>
      <vt:lpstr>КОЈИ ПРЕДМЕТ ЈЕ НАЈТЕЖЕ ПРАТИТИ ONLINE?</vt:lpstr>
      <vt:lpstr>КОЈИ ЈЕ НАЈВЕЋИ ПРОБЛЕМ У НАСТАВИ ОВЕ ШКОЛСКЕ ГОДИНЕ?</vt:lpstr>
      <vt:lpstr>ДА 88% НЕ  4% Без одговора 8%</vt:lpstr>
      <vt:lpstr>ШТА ЈЕ НАЈБОЉЕ ОВЕ ШКОЛСКЕ ГОДИНЕ?</vt:lpstr>
      <vt:lpstr>PowerPoint Presentation</vt:lpstr>
      <vt:lpstr>PowerPoint Presentation</vt:lpstr>
      <vt:lpstr>PowerPoint Presentation</vt:lpstr>
      <vt:lpstr>PowerPoint Presentation</vt:lpstr>
      <vt:lpstr>ПРЕДЛОЗИ УЧЕНИКА ЗА УНАПРЕЂЕЊЕ НАСТАВЕ НА ДАЉИНУ</vt:lpstr>
      <vt:lpstr>Захваљујемо се на сарадњи!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Mara</cp:lastModifiedBy>
  <cp:revision>67</cp:revision>
  <dcterms:created xsi:type="dcterms:W3CDTF">2013-08-21T19:17:07Z</dcterms:created>
  <dcterms:modified xsi:type="dcterms:W3CDTF">2020-12-04T10:26:16Z</dcterms:modified>
</cp:coreProperties>
</file>